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unito Light" pitchFamily="2" charset="0"/>
      <p:regular r:id="rId14"/>
      <p:italic r:id="rId15"/>
    </p:embeddedFont>
    <p:embeddedFont>
      <p:font typeface="Nunito Semi Bold"/>
      <p:regular r:id="rId16"/>
    </p:embeddedFont>
    <p:embeddedFont>
      <p:font typeface="PT Sans" panose="020B0503020203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28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59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12" Type="http://schemas.openxmlformats.org/officeDocument/2006/relationships/image" Target="../media/image13.sv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.svg" /><Relationship Id="rId11" Type="http://schemas.openxmlformats.org/officeDocument/2006/relationships/image" Target="../media/image12.png" /><Relationship Id="rId5" Type="http://schemas.openxmlformats.org/officeDocument/2006/relationships/image" Target="../media/image6.png" /><Relationship Id="rId10" Type="http://schemas.openxmlformats.org/officeDocument/2006/relationships/image" Target="../media/image11.svg" /><Relationship Id="rId4" Type="http://schemas.openxmlformats.org/officeDocument/2006/relationships/image" Target="../media/image5.svg" /><Relationship Id="rId9" Type="http://schemas.openxmlformats.org/officeDocument/2006/relationships/image" Target="../media/image10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 /><Relationship Id="rId13" Type="http://schemas.openxmlformats.org/officeDocument/2006/relationships/image" Target="../media/image31.pn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12" Type="http://schemas.openxmlformats.org/officeDocument/2006/relationships/image" Target="../media/image30.sv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4.svg" /><Relationship Id="rId11" Type="http://schemas.openxmlformats.org/officeDocument/2006/relationships/image" Target="../media/image29.png" /><Relationship Id="rId5" Type="http://schemas.openxmlformats.org/officeDocument/2006/relationships/image" Target="../media/image23.png" /><Relationship Id="rId10" Type="http://schemas.openxmlformats.org/officeDocument/2006/relationships/image" Target="../media/image28.svg" /><Relationship Id="rId4" Type="http://schemas.openxmlformats.org/officeDocument/2006/relationships/image" Target="../media/image22.svg" /><Relationship Id="rId9" Type="http://schemas.openxmlformats.org/officeDocument/2006/relationships/image" Target="../media/image27.png" /><Relationship Id="rId14" Type="http://schemas.openxmlformats.org/officeDocument/2006/relationships/image" Target="../media/image32.sv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3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6257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Academic Paper Abstract Classifier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324124" y="3329583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Transformer-Based Web Application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6324124" y="56316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GROUP - 1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324124" y="628388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Flask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• </a:t>
            </a:r>
            <a:r>
              <a:rPr lang="en-US" sz="200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Transformers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• </a:t>
            </a:r>
            <a:r>
              <a:rPr lang="en-US" sz="2000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Hugging Face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• Python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094" y="477941"/>
            <a:ext cx="5077301" cy="63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5213" y="1408550"/>
            <a:ext cx="4193500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97%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1582579" y="2390220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Accuracy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5213" y="2836943"/>
            <a:ext cx="4193500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Sentiment classification performance on test data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218390" y="1408550"/>
            <a:ext cx="4193500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0.8s</a:t>
            </a:r>
            <a:endParaRPr lang="en-US" sz="5400" dirty="0"/>
          </a:p>
        </p:txBody>
      </p:sp>
      <p:sp>
        <p:nvSpPr>
          <p:cNvPr id="7" name="Text 5"/>
          <p:cNvSpPr/>
          <p:nvPr/>
        </p:nvSpPr>
        <p:spPr>
          <a:xfrm>
            <a:off x="6045756" y="2390220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Processing Speed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218390" y="2836943"/>
            <a:ext cx="4193500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end-to-end analysis time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681567" y="1408550"/>
            <a:ext cx="4193500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512</a:t>
            </a:r>
            <a:endParaRPr lang="en-US" sz="5400" dirty="0"/>
          </a:p>
        </p:txBody>
      </p:sp>
      <p:sp>
        <p:nvSpPr>
          <p:cNvPr id="10" name="Text 8"/>
          <p:cNvSpPr/>
          <p:nvPr/>
        </p:nvSpPr>
        <p:spPr>
          <a:xfrm>
            <a:off x="10508933" y="2390220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Token Capacity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681567" y="2836943"/>
            <a:ext cx="4193500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Maximum abstract length supported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55213" y="3877799"/>
            <a:ext cx="13119973" cy="34528"/>
          </a:xfrm>
          <a:prstGeom prst="rect">
            <a:avLst/>
          </a:prstGeom>
          <a:solidFill>
            <a:srgbClr val="00002E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55094" y="4339035"/>
            <a:ext cx="4061817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Impact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755094" y="5112573"/>
            <a:ext cx="13119973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Academic Paper Abstract Classifier demonstrates how </a:t>
            </a:r>
            <a:r>
              <a:rPr lang="en-US" sz="2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modern NLP technologies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can streamline scholarly research workflows. By combining intuitive design with powerful transformer models, the system delivers </a:t>
            </a:r>
            <a:r>
              <a:rPr lang="en-US" sz="20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accuracy classification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under a second.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55094" y="6160561"/>
            <a:ext cx="13119973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Future integration possibilities include connecting with reference management systems, institutional repositories, and broader research workflow platforms to create an </a:t>
            </a:r>
            <a:r>
              <a:rPr lang="en-US" sz="2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end-to-end literature analysis pipeline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5094" y="7395210"/>
            <a:ext cx="13119973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5640C-8DBD-23A7-D616-2BD9A0389399}"/>
              </a:ext>
            </a:extLst>
          </p:cNvPr>
          <p:cNvSpPr/>
          <p:nvPr/>
        </p:nvSpPr>
        <p:spPr>
          <a:xfrm>
            <a:off x="-11574" y="7406785"/>
            <a:ext cx="14630400" cy="826613"/>
          </a:xfrm>
          <a:prstGeom prst="rect">
            <a:avLst/>
          </a:prstGeom>
          <a:solidFill>
            <a:srgbClr val="7030A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8762" y="3629025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6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94300" y="377102"/>
            <a:ext cx="4137994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1390925" y="1711258"/>
            <a:ext cx="3198733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It Does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08613" y="2560542"/>
            <a:ext cx="3502700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intelligent AI-powered tool that automatically analyzes academic paper abstracts to determine their research domain and evaluate the sentiment expressed in the writing.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08613" y="5429865"/>
            <a:ext cx="3502700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leverages state-of-the-art transformer models to provide instant, accurate classification results through an intuitive web interface.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159931" y="1747323"/>
            <a:ext cx="3198733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It Matters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4936989" y="2497228"/>
            <a:ext cx="3502700" cy="25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Academic researchers and institutions process thousands of papers annually. </a:t>
            </a:r>
            <a:r>
              <a:rPr lang="en-US" sz="2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classification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streamlines literature review, helps identify research trends, and enables better organization of scholarly work.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55964" y="5406716"/>
            <a:ext cx="3502700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sentiment provides insight into how authors frame their findings—whether optimistic about breakthroughs or cautious about limitations.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3A7DC6-1E24-892C-C4E2-EF63E0F0A6C6}"/>
              </a:ext>
            </a:extLst>
          </p:cNvPr>
          <p:cNvSpPr/>
          <p:nvPr/>
        </p:nvSpPr>
        <p:spPr>
          <a:xfrm>
            <a:off x="493178" y="2439353"/>
            <a:ext cx="3912243" cy="502631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FFA3B1-5988-4CF8-1A2F-C9B9BF18E1AF}"/>
              </a:ext>
            </a:extLst>
          </p:cNvPr>
          <p:cNvSpPr/>
          <p:nvPr/>
        </p:nvSpPr>
        <p:spPr>
          <a:xfrm>
            <a:off x="4592465" y="2416202"/>
            <a:ext cx="3912243" cy="530609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838" y="814983"/>
            <a:ext cx="5397579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838" y="1948339"/>
            <a:ext cx="688181" cy="6881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7722" y="2141815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Flask Framework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777722" y="2616756"/>
            <a:ext cx="3175516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Lightweight Python web framework powering the backend API and routing system, handling requests efficiently with minimal overhead.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9941" y="1948339"/>
            <a:ext cx="688181" cy="6881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4824" y="2141815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Stack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214824" y="2616756"/>
            <a:ext cx="3175516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HTML5, CSS3, and JavaScript create a clean, intuitive user interface with real-time updates and dynamic content rendering.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043" y="1948339"/>
            <a:ext cx="688181" cy="6881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51927" y="2141815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Jinja2 Templating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0651927" y="2616756"/>
            <a:ext cx="3175516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Server-side template engine seamlessly integrates Python logic with HTML, enabling dynamic page generation and data binding.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838" y="4910852"/>
            <a:ext cx="688181" cy="6881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77722" y="5104328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Hugging Face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777722" y="5579269"/>
            <a:ext cx="3175516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Industry-leading NLP library providing access to pre-trained transformer models with simple, production-ready APIs.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9941" y="4910852"/>
            <a:ext cx="688181" cy="6881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14824" y="5104328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DistilBERT Model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6214824" y="5579269"/>
            <a:ext cx="3175516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Fine-tuned distilbert-base-uncased-sst-2-english model delivers accurate sentiment analysis optimized for efficiency and speed.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6930" y="467498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84" y="2059085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47493" y="2262444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547493" y="2598975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Researcher inputs abstract text through clean web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interface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84" y="3327842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47493" y="353120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Flask Backend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547493" y="3952325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Server processes request and routes to appropriate modules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695" y="4848495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16204" y="5051854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Field Detection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216204" y="5435388"/>
            <a:ext cx="571545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academic domain using keyword analysis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215" y="3280538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724" y="348389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Sentiment Analysis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9464581" y="3824651"/>
            <a:ext cx="4383768" cy="385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Transformer model evaluates emotional tone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4071" y="2000127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464580" y="22275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Display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9464580" y="2526635"/>
            <a:ext cx="373406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Formatted output with confidence scores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64CC2F-9893-5FAE-40D5-6D091FAFE0A3}"/>
              </a:ext>
            </a:extLst>
          </p:cNvPr>
          <p:cNvSpPr/>
          <p:nvPr/>
        </p:nvSpPr>
        <p:spPr>
          <a:xfrm>
            <a:off x="0" y="6930189"/>
            <a:ext cx="14630400" cy="1299411"/>
          </a:xfrm>
          <a:prstGeom prst="rect">
            <a:avLst/>
          </a:prstGeom>
          <a:solidFill>
            <a:srgbClr val="284AFB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692" y="428149"/>
            <a:ext cx="5586651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User Interface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70692" y="1593572"/>
            <a:ext cx="2718673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Panel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70692" y="2202219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Multi-line text area for abstract entry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70692" y="2984103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character counter (0-5000 chars)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70692" y="4036551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Sample abstract selector dropdown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70692" y="4741401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button for quick reset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0692" y="5512162"/>
            <a:ext cx="271867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Submit button triggers analysis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034195" y="1593572"/>
            <a:ext cx="310884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Panel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4034195" y="2202219"/>
            <a:ext cx="43466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Detected academic field with visual badge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034195" y="2631678"/>
            <a:ext cx="434661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Sentiment classification (Positive/Negative)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4034195" y="3413561"/>
            <a:ext cx="43466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Confidence score as percentage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034195" y="3843019"/>
            <a:ext cx="43466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Color-coded sentiment indicators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034195" y="4272478"/>
            <a:ext cx="43466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layout adapts to screen size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70692" y="6711711"/>
            <a:ext cx="760261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interface emphasizes </a:t>
            </a:r>
            <a:r>
              <a:rPr lang="en-US" sz="20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clarity and usability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allowing researchers to focus on insights rather than navigation complexity.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382"/>
            <a:ext cx="78341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Processing Workflow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44582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837724" y="1822178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002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Text Reception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37724" y="2498334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Flask endpoint receives POST request containing abstract text from frontend form submission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235773" y="144582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35773" y="1822178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002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Validation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235773" y="2498334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Server validates text length, checks for empty inputs, and sanitizes content to prevent injection attacks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633823" y="144582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9633823" y="1822178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002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Field Detection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633823" y="2498334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Keyword matching algorithm scans abstract for domain-specific terminology to classify research area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837724" y="406614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837724" y="4442505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46231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Sentiment Analysis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37724" y="5118661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DistilBERT model tokenizes text and generates sentiment prediction with confidence probability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434858" y="406614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7434858" y="4442505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46231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Rendering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434858" y="5118661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Jinja2 templates format classification results and render dynamic HTML response to client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7664" y="65922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processing time: </a:t>
            </a:r>
            <a:r>
              <a:rPr lang="en-US" sz="2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0.8 seconds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from submission to results display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574" y="683099"/>
            <a:ext cx="6048732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Machine Learning Model Details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012" y="262566"/>
            <a:ext cx="4412337" cy="44123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3574" y="1726363"/>
            <a:ext cx="267319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DistilBERT Architecture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93574" y="2097124"/>
            <a:ext cx="8561308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distilled version of BERT that retains </a:t>
            </a:r>
            <a:r>
              <a:rPr lang="en-US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97% of language understanding</a:t>
            </a: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while being </a:t>
            </a:r>
            <a:r>
              <a:rPr lang="en-US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40% smaller and 60% faster</a:t>
            </a: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This makes it ideal for production environments requiring both accuracy and speed.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93574" y="3324973"/>
            <a:ext cx="247792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Fine-Tuning Details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93574" y="3756813"/>
            <a:ext cx="8561308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Pre-trained on the Stanford Sentiment Treebank (SST-2) dataset containing </a:t>
            </a:r>
            <a:r>
              <a:rPr lang="en-US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67,000+ movie reviews</a:t>
            </a: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the model adapts well to academic text sentiment.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79522" y="5259739"/>
            <a:ext cx="6613207" cy="1025485"/>
          </a:xfrm>
          <a:prstGeom prst="roundRect">
            <a:avLst>
              <a:gd name="adj" fmla="val 25675"/>
            </a:avLst>
          </a:prstGeom>
          <a:solidFill>
            <a:srgbClr val="F3F3FF"/>
          </a:solidFill>
          <a:ln w="28575">
            <a:solidFill>
              <a:srgbClr val="2D4DF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0261" y="5450477"/>
            <a:ext cx="206502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 Classes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70261" y="5813736"/>
            <a:ext cx="623173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Binary classification: </a:t>
            </a:r>
            <a:r>
              <a:rPr lang="en-US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Positive</a:t>
            </a: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 </a:t>
            </a:r>
            <a:r>
              <a:rPr lang="en-US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Negative</a:t>
            </a: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sentiment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7368228" y="5259739"/>
            <a:ext cx="6613207" cy="1025485"/>
          </a:xfrm>
          <a:prstGeom prst="roundRect">
            <a:avLst>
              <a:gd name="adj" fmla="val 25675"/>
            </a:avLst>
          </a:prstGeom>
          <a:solidFill>
            <a:srgbClr val="F3F3FF"/>
          </a:solidFill>
          <a:ln w="28575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58966" y="5450477"/>
            <a:ext cx="206502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Confidence Score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58966" y="5813736"/>
            <a:ext cx="623173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Probability distribution across classes (0-100%)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579522" y="6460722"/>
            <a:ext cx="6613207" cy="1025485"/>
          </a:xfrm>
          <a:prstGeom prst="roundRect">
            <a:avLst>
              <a:gd name="adj" fmla="val 25675"/>
            </a:avLst>
          </a:prstGeom>
          <a:solidFill>
            <a:srgbClr val="F3F3FF"/>
          </a:solidFill>
          <a:ln w="28575">
            <a:solidFill>
              <a:srgbClr val="DA33B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0261" y="6651460"/>
            <a:ext cx="206502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Token Limit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70261" y="7014720"/>
            <a:ext cx="623173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Maximum </a:t>
            </a:r>
            <a:r>
              <a:rPr lang="en-US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512 tokens</a:t>
            </a: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per input sequence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7368228" y="6460722"/>
            <a:ext cx="6613207" cy="1025485"/>
          </a:xfrm>
          <a:prstGeom prst="roundRect">
            <a:avLst>
              <a:gd name="adj" fmla="val 25675"/>
            </a:avLst>
          </a:prstGeom>
          <a:solidFill>
            <a:srgbClr val="F3F3FF"/>
          </a:solidFill>
          <a:ln w="28575">
            <a:solidFill>
              <a:srgbClr val="2D4DF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58966" y="6651460"/>
            <a:ext cx="206502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Inference Speed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558966" y="7014720"/>
            <a:ext cx="623173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~200ms per abstract on CPU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035" y="519351"/>
            <a:ext cx="4444484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61035" y="1608488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61035" y="1585628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325239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562" y="1495260"/>
            <a:ext cx="226576" cy="2265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72728" y="2080690"/>
            <a:ext cx="275343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Character Count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72728" y="2471572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Live feedback as users' type, preventing over-length submissions and improving UX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409617" y="1608488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09617" y="1585628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10406122" y="1325239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6143" y="1495260"/>
            <a:ext cx="226576" cy="22657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1310" y="2080690"/>
            <a:ext cx="226290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Sentiment UI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621310" y="2471572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Color-coded results with </a:t>
            </a:r>
            <a:r>
              <a:rPr lang="en-US" sz="20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indicators</a:t>
            </a: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make sentiment immediately recognizable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661035" y="3759471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661035" y="3736611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DA33BF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3476222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7562" y="3646243"/>
            <a:ext cx="226576" cy="22657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72728" y="4231673"/>
            <a:ext cx="222218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Field Classification</a:t>
            </a:r>
            <a:endParaRPr lang="en-US" sz="2400" dirty="0"/>
          </a:p>
        </p:txBody>
      </p:sp>
      <p:sp>
        <p:nvSpPr>
          <p:cNvPr id="20" name="Text 15"/>
          <p:cNvSpPr/>
          <p:nvPr/>
        </p:nvSpPr>
        <p:spPr>
          <a:xfrm>
            <a:off x="872728" y="4622555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 domain detection across multiple academic disciplines using keyword analysis</a:t>
            </a:r>
            <a:endParaRPr lang="en-US" sz="2000" dirty="0"/>
          </a:p>
        </p:txBody>
      </p:sp>
      <p:sp>
        <p:nvSpPr>
          <p:cNvPr id="21" name="Shape 16"/>
          <p:cNvSpPr/>
          <p:nvPr/>
        </p:nvSpPr>
        <p:spPr>
          <a:xfrm>
            <a:off x="7409617" y="3759471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09617" y="3736611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2D4DF2"/>
          </a:solidFill>
          <a:ln/>
        </p:spPr>
      </p:sp>
      <p:sp>
        <p:nvSpPr>
          <p:cNvPr id="23" name="Shape 18"/>
          <p:cNvSpPr/>
          <p:nvPr/>
        </p:nvSpPr>
        <p:spPr>
          <a:xfrm>
            <a:off x="10406122" y="3476222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76143" y="3646243"/>
            <a:ext cx="226576" cy="22657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21310" y="4231673"/>
            <a:ext cx="224504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Authentication</a:t>
            </a:r>
            <a:endParaRPr lang="en-US" sz="2400" dirty="0"/>
          </a:p>
        </p:txBody>
      </p:sp>
      <p:sp>
        <p:nvSpPr>
          <p:cNvPr id="26" name="Text 20"/>
          <p:cNvSpPr/>
          <p:nvPr/>
        </p:nvSpPr>
        <p:spPr>
          <a:xfrm>
            <a:off x="7621309" y="4667323"/>
            <a:ext cx="7819319" cy="771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Session-based logout system protects user data and maintains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privacy</a:t>
            </a:r>
            <a:endParaRPr lang="en-US" sz="2000" dirty="0"/>
          </a:p>
        </p:txBody>
      </p:sp>
      <p:sp>
        <p:nvSpPr>
          <p:cNvPr id="27" name="Shape 21"/>
          <p:cNvSpPr/>
          <p:nvPr/>
        </p:nvSpPr>
        <p:spPr>
          <a:xfrm>
            <a:off x="661035" y="5910454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661035" y="5887594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018CE1"/>
          </a:solidFill>
          <a:ln/>
        </p:spPr>
      </p:sp>
      <p:sp>
        <p:nvSpPr>
          <p:cNvPr id="29" name="Shape 23"/>
          <p:cNvSpPr/>
          <p:nvPr/>
        </p:nvSpPr>
        <p:spPr>
          <a:xfrm>
            <a:off x="3657540" y="5627205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7562" y="5797226"/>
            <a:ext cx="226576" cy="226576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872728" y="6382656"/>
            <a:ext cx="222218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Two-Panel Design</a:t>
            </a:r>
            <a:endParaRPr lang="en-US" sz="2400" dirty="0"/>
          </a:p>
        </p:txBody>
      </p:sp>
      <p:sp>
        <p:nvSpPr>
          <p:cNvPr id="32" name="Text 25"/>
          <p:cNvSpPr/>
          <p:nvPr/>
        </p:nvSpPr>
        <p:spPr>
          <a:xfrm>
            <a:off x="872728" y="6773539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 separation between input and results creates intuitive information architecture</a:t>
            </a:r>
            <a:endParaRPr lang="en-US" sz="2000" dirty="0"/>
          </a:p>
        </p:txBody>
      </p:sp>
      <p:sp>
        <p:nvSpPr>
          <p:cNvPr id="33" name="Shape 26"/>
          <p:cNvSpPr/>
          <p:nvPr/>
        </p:nvSpPr>
        <p:spPr>
          <a:xfrm>
            <a:off x="7409617" y="5910454"/>
            <a:ext cx="6559748" cy="1678900"/>
          </a:xfrm>
          <a:prstGeom prst="roundRect">
            <a:avLst>
              <a:gd name="adj" fmla="val 653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34" name="Shape 27"/>
          <p:cNvSpPr/>
          <p:nvPr/>
        </p:nvSpPr>
        <p:spPr>
          <a:xfrm>
            <a:off x="7409617" y="5887594"/>
            <a:ext cx="6559748" cy="91440"/>
          </a:xfrm>
          <a:prstGeom prst="roundRect">
            <a:avLst>
              <a:gd name="adj" fmla="val 309863"/>
            </a:avLst>
          </a:prstGeom>
          <a:solidFill>
            <a:srgbClr val="DA33BF"/>
          </a:solidFill>
          <a:ln/>
        </p:spPr>
      </p:sp>
      <p:sp>
        <p:nvSpPr>
          <p:cNvPr id="35" name="Shape 28"/>
          <p:cNvSpPr/>
          <p:nvPr/>
        </p:nvSpPr>
        <p:spPr>
          <a:xfrm>
            <a:off x="10406122" y="5627205"/>
            <a:ext cx="566618" cy="566618"/>
          </a:xfrm>
          <a:prstGeom prst="roundRect">
            <a:avLst>
              <a:gd name="adj" fmla="val 161379"/>
            </a:avLst>
          </a:prstGeom>
          <a:solidFill>
            <a:srgbClr val="2D4DF2"/>
          </a:solidFill>
          <a:ln/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76143" y="5797226"/>
            <a:ext cx="226576" cy="226576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21310" y="6382656"/>
            <a:ext cx="256127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Hugging Face Integration</a:t>
            </a:r>
            <a:endParaRPr lang="en-US" sz="2400" dirty="0"/>
          </a:p>
        </p:txBody>
      </p:sp>
      <p:sp>
        <p:nvSpPr>
          <p:cNvPr id="38" name="Text 30"/>
          <p:cNvSpPr/>
          <p:nvPr/>
        </p:nvSpPr>
        <p:spPr>
          <a:xfrm>
            <a:off x="7621310" y="6773539"/>
            <a:ext cx="613636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API connection to industry-standard transformer models ensures reliability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30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8643" y="2608540"/>
            <a:ext cx="3823097" cy="477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09243" y="3251109"/>
            <a:ext cx="246245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&amp; Performance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568643" y="4013519"/>
            <a:ext cx="81201" cy="81201"/>
          </a:xfrm>
          <a:prstGeom prst="roundRect">
            <a:avLst>
              <a:gd name="adj" fmla="val 563047"/>
            </a:avLst>
          </a:prstGeom>
          <a:solidFill>
            <a:srgbClr val="2D4DF2"/>
          </a:solidFill>
          <a:ln/>
        </p:spPr>
      </p:sp>
      <p:sp>
        <p:nvSpPr>
          <p:cNvPr id="6" name="Text 3"/>
          <p:cNvSpPr/>
          <p:nvPr/>
        </p:nvSpPr>
        <p:spPr>
          <a:xfrm>
            <a:off x="812244" y="3927199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CSRF Protection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12244" y="4328558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token-based security to prevent cross-site request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forgery attacks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68643" y="4999833"/>
            <a:ext cx="81201" cy="81201"/>
          </a:xfrm>
          <a:prstGeom prst="roundRect">
            <a:avLst>
              <a:gd name="adj" fmla="val 563047"/>
            </a:avLst>
          </a:prstGeom>
          <a:solidFill>
            <a:srgbClr val="018CE1"/>
          </a:solidFill>
          <a:ln/>
        </p:spPr>
      </p:sp>
      <p:sp>
        <p:nvSpPr>
          <p:cNvPr id="9" name="Text 6"/>
          <p:cNvSpPr/>
          <p:nvPr/>
        </p:nvSpPr>
        <p:spPr>
          <a:xfrm>
            <a:off x="812244" y="4959813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Loading Indicators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12244" y="5314872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animated spinners during model inference to improve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perceived performance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568643" y="6067172"/>
            <a:ext cx="81201" cy="81201"/>
          </a:xfrm>
          <a:prstGeom prst="roundRect">
            <a:avLst>
              <a:gd name="adj" fmla="val 563047"/>
            </a:avLst>
          </a:prstGeom>
          <a:solidFill>
            <a:srgbClr val="DA33BF"/>
          </a:solidFill>
          <a:ln/>
        </p:spPr>
      </p:sp>
      <p:sp>
        <p:nvSpPr>
          <p:cNvPr id="12" name="Text 9"/>
          <p:cNvSpPr/>
          <p:nvPr/>
        </p:nvSpPr>
        <p:spPr>
          <a:xfrm>
            <a:off x="812244" y="5980851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Rate Limiting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12244" y="6301186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Protect API endpoints from abuse with request throttling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7451490" y="3457735"/>
            <a:ext cx="22938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Expansion</a:t>
            </a:r>
            <a:endParaRPr lang="en-US" sz="2800" dirty="0"/>
          </a:p>
        </p:txBody>
      </p:sp>
      <p:sp>
        <p:nvSpPr>
          <p:cNvPr id="15" name="Shape 12"/>
          <p:cNvSpPr/>
          <p:nvPr/>
        </p:nvSpPr>
        <p:spPr>
          <a:xfrm>
            <a:off x="7451490" y="4013519"/>
            <a:ext cx="81201" cy="81201"/>
          </a:xfrm>
          <a:prstGeom prst="roundRect">
            <a:avLst>
              <a:gd name="adj" fmla="val 563047"/>
            </a:avLst>
          </a:prstGeom>
          <a:solidFill>
            <a:srgbClr val="2D4DF2"/>
          </a:solidFill>
          <a:ln/>
        </p:spPr>
      </p:sp>
      <p:sp>
        <p:nvSpPr>
          <p:cNvPr id="16" name="Text 13"/>
          <p:cNvSpPr/>
          <p:nvPr/>
        </p:nvSpPr>
        <p:spPr>
          <a:xfrm>
            <a:off x="7695092" y="3927199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Sample Library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695092" y="4328558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Auto-populate dropdown with diverse example abstracts from various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fields</a:t>
            </a: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7451490" y="5069283"/>
            <a:ext cx="81201" cy="81201"/>
          </a:xfrm>
          <a:prstGeom prst="roundRect">
            <a:avLst>
              <a:gd name="adj" fmla="val 563047"/>
            </a:avLst>
          </a:prstGeom>
          <a:solidFill>
            <a:srgbClr val="018CE1"/>
          </a:solidFill>
          <a:ln/>
        </p:spPr>
      </p:sp>
      <p:sp>
        <p:nvSpPr>
          <p:cNvPr id="19" name="Text 16"/>
          <p:cNvSpPr/>
          <p:nvPr/>
        </p:nvSpPr>
        <p:spPr>
          <a:xfrm>
            <a:off x="7695092" y="4982963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Batch Processing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695092" y="5384322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CSV upload for classifying multiple abstracts simultaneously</a:t>
            </a:r>
            <a:endParaRPr lang="en-US" dirty="0"/>
          </a:p>
        </p:txBody>
      </p:sp>
      <p:sp>
        <p:nvSpPr>
          <p:cNvPr id="21" name="Shape 18"/>
          <p:cNvSpPr/>
          <p:nvPr/>
        </p:nvSpPr>
        <p:spPr>
          <a:xfrm>
            <a:off x="7451490" y="5986147"/>
            <a:ext cx="81201" cy="81201"/>
          </a:xfrm>
          <a:prstGeom prst="roundRect">
            <a:avLst>
              <a:gd name="adj" fmla="val 563047"/>
            </a:avLst>
          </a:prstGeom>
          <a:solidFill>
            <a:srgbClr val="DA33BF"/>
          </a:solidFill>
          <a:ln/>
        </p:spPr>
      </p:sp>
      <p:sp>
        <p:nvSpPr>
          <p:cNvPr id="22" name="Text 19"/>
          <p:cNvSpPr/>
          <p:nvPr/>
        </p:nvSpPr>
        <p:spPr>
          <a:xfrm>
            <a:off x="7695092" y="5899826"/>
            <a:ext cx="1911548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Export Functionality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7695092" y="6301186"/>
            <a:ext cx="630483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Download results as JSON, CSV, or PDF for record-keeping</a:t>
            </a:r>
            <a:endParaRPr lang="en-US" dirty="0"/>
          </a:p>
        </p:txBody>
      </p:sp>
      <p:sp>
        <p:nvSpPr>
          <p:cNvPr id="24" name="Shape 21"/>
          <p:cNvSpPr/>
          <p:nvPr/>
        </p:nvSpPr>
        <p:spPr>
          <a:xfrm>
            <a:off x="568643" y="6961465"/>
            <a:ext cx="13621919" cy="690443"/>
          </a:xfrm>
          <a:prstGeom prst="roundRect">
            <a:avLst>
              <a:gd name="adj" fmla="val 35300"/>
            </a:avLst>
          </a:prstGeom>
          <a:solidFill>
            <a:srgbClr val="B7C2FB"/>
          </a:solidFill>
          <a:ln/>
        </p:spPr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19" y="7212806"/>
            <a:ext cx="203002" cy="162401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1015422" y="7164467"/>
            <a:ext cx="12802910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Classification History:</a:t>
            </a:r>
            <a:r>
              <a:rPr lang="en-US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Store past analyses with timestamps, allowing users to track their research literature review progress over time.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808</Words>
  <Application>Microsoft Office PowerPoint</Application>
  <PresentationFormat>Custom</PresentationFormat>
  <Paragraphs>136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Arya Shinde</cp:lastModifiedBy>
  <cp:revision>3</cp:revision>
  <dcterms:created xsi:type="dcterms:W3CDTF">2025-12-03T16:18:18Z</dcterms:created>
  <dcterms:modified xsi:type="dcterms:W3CDTF">2025-12-10T09:44:56Z</dcterms:modified>
</cp:coreProperties>
</file>